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7" r:id="rId13"/>
  </p:sldIdLst>
  <p:sldSz cx="18288000" cy="10287000"/>
  <p:notesSz cx="6858000" cy="9144000"/>
  <p:embeddedFontLst>
    <p:embeddedFont>
      <p:font typeface="Canva Sans" panose="020B0604020202020204" charset="0"/>
      <p:regular r:id="rId14"/>
    </p:embeddedFont>
    <p:embeddedFont>
      <p:font typeface="Dynamo Condensed Bold" panose="020B0604020202020204" charset="0"/>
      <p:regular r:id="rId15"/>
    </p:embeddedFont>
    <p:embeddedFont>
      <p:font typeface="Exo Bold" panose="020B0604020202020204" charset="0"/>
      <p:regular r:id="rId16"/>
    </p:embeddedFont>
    <p:embeddedFont>
      <p:font typeface="Exo Bold Italics" panose="020B0604020202020204" charset="0"/>
      <p:regular r:id="rId17"/>
    </p:embeddedFont>
    <p:embeddedFont>
      <p:font typeface="Glacial Indifference Bold" panose="020B0604020202020204" charset="0"/>
      <p:regular r:id="rId18"/>
    </p:embeddedFont>
    <p:embeddedFont>
      <p:font typeface="Glegoo" panose="020B0604020202020204" charset="0"/>
      <p:regular r:id="rId19"/>
    </p:embeddedFont>
    <p:embeddedFont>
      <p:font typeface="Open Sans" panose="020B0606030504020204" pitchFamily="34" charset="0"/>
      <p:regular r:id="rId20"/>
      <p:bold r:id="rId21"/>
      <p:italic r:id="rId22"/>
      <p:boldItalic r:id="rId23"/>
    </p:embeddedFont>
    <p:embeddedFont>
      <p:font typeface="Open Sans Bold" panose="020B0806030504020204" charset="0"/>
      <p:regular r:id="rId24"/>
    </p:embeddedFont>
    <p:embeddedFont>
      <p:font typeface="Open Sans Medium" panose="020B0604020202020204" charset="0"/>
      <p:regular r:id="rId25"/>
    </p:embeddedFont>
    <p:embeddedFont>
      <p:font typeface="TT Octosquares Compresse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708" y="1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s.cornell.edu/home/kleinber/kddcup2003.pdf" TargetMode="External"/><Relationship Id="rId3" Type="http://schemas.openxmlformats.org/officeDocument/2006/relationships/image" Target="../media/image2.svg"/><Relationship Id="rId7" Type="http://schemas.openxmlformats.org/officeDocument/2006/relationships/hyperlink" Target="http://www.cs.cmu.edu/~jure/pubs/powergrowth-kdd05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svg"/><Relationship Id="rId7" Type="http://schemas.openxmlformats.org/officeDocument/2006/relationships/image" Target="../media/image1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0.svg"/><Relationship Id="rId7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602972" y="439904"/>
            <a:ext cx="253149" cy="354280"/>
          </a:xfrm>
          <a:custGeom>
            <a:avLst/>
            <a:gdLst/>
            <a:ahLst/>
            <a:cxnLst/>
            <a:rect l="l" t="t" r="r" b="b"/>
            <a:pathLst>
              <a:path w="253149" h="354280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5401958" y="608389"/>
            <a:ext cx="7049903" cy="8822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44"/>
              </a:lnSpc>
              <a:spcBef>
                <a:spcPct val="0"/>
              </a:spcBef>
            </a:pPr>
            <a:r>
              <a:rPr lang="en-US" sz="12532" dirty="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SOCIAL NETWORK ANALYSIS PROJECT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39108" y="3367912"/>
            <a:ext cx="4469690" cy="3191006"/>
            <a:chOff x="0" y="0"/>
            <a:chExt cx="5959587" cy="4254675"/>
          </a:xfrm>
        </p:grpSpPr>
        <p:sp>
          <p:nvSpPr>
            <p:cNvPr id="14" name="Freeform 14"/>
            <p:cNvSpPr/>
            <p:nvPr/>
          </p:nvSpPr>
          <p:spPr>
            <a:xfrm>
              <a:off x="3241913" y="0"/>
              <a:ext cx="2717673" cy="4254675"/>
            </a:xfrm>
            <a:custGeom>
              <a:avLst/>
              <a:gdLst/>
              <a:ahLst/>
              <a:cxnLst/>
              <a:rect l="l" t="t" r="r" b="b"/>
              <a:pathLst>
                <a:path w="2717673" h="4254675">
                  <a:moveTo>
                    <a:pt x="0" y="0"/>
                  </a:moveTo>
                  <a:lnTo>
                    <a:pt x="2717674" y="0"/>
                  </a:lnTo>
                  <a:lnTo>
                    <a:pt x="2717674" y="4254675"/>
                  </a:lnTo>
                  <a:lnTo>
                    <a:pt x="0" y="4254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595944" y="627817"/>
              <a:ext cx="1915638" cy="2999041"/>
            </a:xfrm>
            <a:custGeom>
              <a:avLst/>
              <a:gdLst/>
              <a:ahLst/>
              <a:cxnLst/>
              <a:rect l="l" t="t" r="r" b="b"/>
              <a:pathLst>
                <a:path w="1915638" h="2999041">
                  <a:moveTo>
                    <a:pt x="0" y="0"/>
                  </a:moveTo>
                  <a:lnTo>
                    <a:pt x="1915637" y="0"/>
                  </a:lnTo>
                  <a:lnTo>
                    <a:pt x="1915637" y="2999041"/>
                  </a:lnTo>
                  <a:lnTo>
                    <a:pt x="0" y="29990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0" y="1027756"/>
              <a:ext cx="1404715" cy="2199163"/>
            </a:xfrm>
            <a:custGeom>
              <a:avLst/>
              <a:gdLst/>
              <a:ahLst/>
              <a:cxnLst/>
              <a:rect l="l" t="t" r="r" b="b"/>
              <a:pathLst>
                <a:path w="1404715" h="2199163">
                  <a:moveTo>
                    <a:pt x="0" y="0"/>
                  </a:moveTo>
                  <a:lnTo>
                    <a:pt x="1404715" y="0"/>
                  </a:lnTo>
                  <a:lnTo>
                    <a:pt x="1404715" y="2199163"/>
                  </a:lnTo>
                  <a:lnTo>
                    <a:pt x="0" y="21991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12451861" y="3263827"/>
            <a:ext cx="4615482" cy="3295090"/>
            <a:chOff x="0" y="0"/>
            <a:chExt cx="6153976" cy="4393454"/>
          </a:xfrm>
        </p:grpSpPr>
        <p:sp>
          <p:nvSpPr>
            <p:cNvPr id="18" name="Freeform 18"/>
            <p:cNvSpPr/>
            <p:nvPr/>
          </p:nvSpPr>
          <p:spPr>
            <a:xfrm rot="-10800000">
              <a:off x="0" y="0"/>
              <a:ext cx="2806318" cy="4393454"/>
            </a:xfrm>
            <a:custGeom>
              <a:avLst/>
              <a:gdLst/>
              <a:ahLst/>
              <a:cxnLst/>
              <a:rect l="l" t="t" r="r" b="b"/>
              <a:pathLst>
                <a:path w="2806318" h="4393454">
                  <a:moveTo>
                    <a:pt x="0" y="0"/>
                  </a:moveTo>
                  <a:lnTo>
                    <a:pt x="2806318" y="0"/>
                  </a:lnTo>
                  <a:lnTo>
                    <a:pt x="2806318" y="4393454"/>
                  </a:lnTo>
                  <a:lnTo>
                    <a:pt x="0" y="43934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 rot="-10800000">
              <a:off x="2527854" y="648295"/>
              <a:ext cx="1978122" cy="3096864"/>
            </a:xfrm>
            <a:custGeom>
              <a:avLst/>
              <a:gdLst/>
              <a:ahLst/>
              <a:cxnLst/>
              <a:rect l="l" t="t" r="r" b="b"/>
              <a:pathLst>
                <a:path w="1978122" h="3096864">
                  <a:moveTo>
                    <a:pt x="0" y="0"/>
                  </a:moveTo>
                  <a:lnTo>
                    <a:pt x="1978122" y="0"/>
                  </a:lnTo>
                  <a:lnTo>
                    <a:pt x="1978122" y="3096864"/>
                  </a:lnTo>
                  <a:lnTo>
                    <a:pt x="0" y="30968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 rot="-10800000">
              <a:off x="4703442" y="1061279"/>
              <a:ext cx="1450534" cy="2270895"/>
            </a:xfrm>
            <a:custGeom>
              <a:avLst/>
              <a:gdLst/>
              <a:ahLst/>
              <a:cxnLst/>
              <a:rect l="l" t="t" r="r" b="b"/>
              <a:pathLst>
                <a:path w="1450534" h="2270895">
                  <a:moveTo>
                    <a:pt x="0" y="0"/>
                  </a:moveTo>
                  <a:lnTo>
                    <a:pt x="1450534" y="0"/>
                  </a:lnTo>
                  <a:lnTo>
                    <a:pt x="1450534" y="2270896"/>
                  </a:lnTo>
                  <a:lnTo>
                    <a:pt x="0" y="22708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2972" y="439904"/>
            <a:ext cx="253149" cy="354280"/>
          </a:xfrm>
          <a:custGeom>
            <a:avLst/>
            <a:gdLst/>
            <a:ahLst/>
            <a:cxnLst/>
            <a:rect l="l" t="t" r="r" b="b"/>
            <a:pathLst>
              <a:path w="253149" h="354280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43059" y="962025"/>
            <a:ext cx="6508849" cy="552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214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IN CONTEXT OF CLOSENESS CENTRALITY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868332"/>
            <a:ext cx="5419463" cy="2607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7781" lvl="1" indent="-298890" algn="l">
              <a:lnSpc>
                <a:spcPts val="5177"/>
              </a:lnSpc>
              <a:buFont typeface="Arial"/>
              <a:buChar char="•"/>
            </a:pPr>
            <a:r>
              <a:rPr lang="en-US" sz="2768" dirty="0"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Measure of Influence</a:t>
            </a:r>
          </a:p>
          <a:p>
            <a:pPr marL="597781" lvl="1" indent="-298890" algn="l">
              <a:lnSpc>
                <a:spcPts val="5177"/>
              </a:lnSpc>
              <a:buFont typeface="Arial"/>
              <a:buChar char="•"/>
            </a:pPr>
            <a:r>
              <a:rPr lang="en-US" sz="2768" dirty="0"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Proximity to Other Papers</a:t>
            </a:r>
          </a:p>
          <a:p>
            <a:pPr marL="597781" lvl="1" indent="-298890" algn="l">
              <a:lnSpc>
                <a:spcPts val="5177"/>
              </a:lnSpc>
              <a:buFont typeface="Arial"/>
              <a:buChar char="•"/>
            </a:pPr>
            <a:r>
              <a:rPr lang="en-US" sz="2768" dirty="0"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Information Spread Efficiency</a:t>
            </a:r>
          </a:p>
          <a:p>
            <a:pPr marL="597781" lvl="1" indent="-298890" algn="l">
              <a:lnSpc>
                <a:spcPts val="5177"/>
              </a:lnSpc>
              <a:buFont typeface="Arial"/>
              <a:buChar char="•"/>
            </a:pPr>
            <a:r>
              <a:rPr lang="en-US" sz="2768" dirty="0"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Indicator of Research Accessibility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5826911"/>
            <a:ext cx="6723208" cy="4873387"/>
            <a:chOff x="0" y="-66675"/>
            <a:chExt cx="8964277" cy="6497850"/>
          </a:xfrm>
        </p:grpSpPr>
        <p:sp>
          <p:nvSpPr>
            <p:cNvPr id="9" name="TextBox 9"/>
            <p:cNvSpPr txBox="1"/>
            <p:nvPr/>
          </p:nvSpPr>
          <p:spPr>
            <a:xfrm>
              <a:off x="285812" y="-66675"/>
              <a:ext cx="8678465" cy="715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00"/>
                </a:lnSpc>
                <a:spcBef>
                  <a:spcPct val="0"/>
                </a:spcBef>
              </a:pPr>
              <a:r>
                <a:rPr lang="en-US" sz="3214">
                  <a:solidFill>
                    <a:srgbClr val="FFFFFF"/>
                  </a:solidFill>
                  <a:latin typeface="TT Octosquares Compressed"/>
                  <a:ea typeface="TT Octosquares Compressed"/>
                  <a:cs typeface="TT Octosquares Compressed"/>
                  <a:sym typeface="TT Octosquares Compressed"/>
                </a:rPr>
                <a:t>IN CONTEXT OF HUB &amp; AUTHORITY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176659"/>
              <a:ext cx="7225950" cy="5254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97781" lvl="1" indent="-298890" algn="l">
                <a:lnSpc>
                  <a:spcPts val="5177"/>
                </a:lnSpc>
                <a:buFont typeface="Arial"/>
                <a:buChar char="•"/>
              </a:pPr>
              <a:r>
                <a:rPr lang="en-US" sz="2768" dirty="0">
                  <a:latin typeface="TT Octosquares Compressed"/>
                  <a:ea typeface="TT Octosquares Compressed"/>
                  <a:cs typeface="TT Octosquares Compressed"/>
                  <a:sym typeface="TT Octosquares Compressed"/>
                </a:rPr>
                <a:t>Hub: Identifies Papers with Strong Outgoing Links</a:t>
              </a:r>
            </a:p>
            <a:p>
              <a:pPr marL="597781" lvl="1" indent="-298890" algn="l">
                <a:lnSpc>
                  <a:spcPts val="5177"/>
                </a:lnSpc>
                <a:buFont typeface="Arial"/>
                <a:buChar char="•"/>
              </a:pPr>
              <a:r>
                <a:rPr lang="en-US" sz="2768" dirty="0">
                  <a:latin typeface="TT Octosquares Compressed"/>
                  <a:ea typeface="TT Octosquares Compressed"/>
                  <a:cs typeface="TT Octosquares Compressed"/>
                  <a:sym typeface="TT Octosquares Compressed"/>
                </a:rPr>
                <a:t>Authority: Recognizes Highly Cited Papers</a:t>
              </a:r>
            </a:p>
            <a:p>
              <a:pPr marL="597781" lvl="1" indent="-298890" algn="l">
                <a:lnSpc>
                  <a:spcPts val="5177"/>
                </a:lnSpc>
                <a:buFont typeface="Arial"/>
                <a:buChar char="•"/>
              </a:pPr>
              <a:r>
                <a:rPr lang="en-US" sz="2768" dirty="0">
                  <a:latin typeface="TT Octosquares Compressed"/>
                  <a:ea typeface="TT Octosquares Compressed"/>
                  <a:cs typeface="TT Octosquares Compressed"/>
                  <a:sym typeface="TT Octosquares Compressed"/>
                </a:rPr>
                <a:t>Hub: Source of Information or Citations</a:t>
              </a:r>
            </a:p>
            <a:p>
              <a:pPr marL="597781" lvl="1" indent="-298890" algn="l">
                <a:lnSpc>
                  <a:spcPts val="5177"/>
                </a:lnSpc>
                <a:buFont typeface="Arial"/>
                <a:buChar char="•"/>
              </a:pPr>
              <a:r>
                <a:rPr lang="en-US" sz="2768" dirty="0">
                  <a:latin typeface="TT Octosquares Compressed"/>
                  <a:ea typeface="TT Octosquares Compressed"/>
                  <a:cs typeface="TT Octosquares Compressed"/>
                  <a:sym typeface="TT Octosquares Compressed"/>
                </a:rPr>
                <a:t>Authority: Central Source of Knowledge</a:t>
              </a:r>
            </a:p>
            <a:p>
              <a:pPr marL="597781" lvl="1" indent="-298890" algn="l">
                <a:lnSpc>
                  <a:spcPts val="5177"/>
                </a:lnSpc>
                <a:buFont typeface="Arial"/>
                <a:buChar char="•"/>
              </a:pPr>
              <a:endParaRPr lang="en-US" sz="2768" dirty="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536092" y="5876917"/>
            <a:ext cx="6723208" cy="3381383"/>
            <a:chOff x="0" y="0"/>
            <a:chExt cx="8964277" cy="4508510"/>
          </a:xfrm>
        </p:grpSpPr>
        <p:sp>
          <p:nvSpPr>
            <p:cNvPr id="12" name="TextBox 12"/>
            <p:cNvSpPr txBox="1"/>
            <p:nvPr/>
          </p:nvSpPr>
          <p:spPr>
            <a:xfrm>
              <a:off x="285812" y="-66675"/>
              <a:ext cx="8678465" cy="715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00"/>
                </a:lnSpc>
                <a:spcBef>
                  <a:spcPct val="0"/>
                </a:spcBef>
              </a:pPr>
              <a:r>
                <a:rPr lang="en-US" sz="3214">
                  <a:solidFill>
                    <a:srgbClr val="FFFFFF"/>
                  </a:solidFill>
                  <a:latin typeface="TT Octosquares Compressed"/>
                  <a:ea typeface="TT Octosquares Compressed"/>
                  <a:cs typeface="TT Octosquares Compressed"/>
                  <a:sym typeface="TT Octosquares Compressed"/>
                </a:rPr>
                <a:t>IN CONTEXT OF ASSORTATIVITY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176659"/>
              <a:ext cx="7225950" cy="33318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97781" lvl="1" indent="-298890" algn="l">
                <a:lnSpc>
                  <a:spcPts val="5177"/>
                </a:lnSpc>
                <a:buFont typeface="Arial"/>
                <a:buChar char="•"/>
              </a:pPr>
              <a:r>
                <a:rPr lang="en-US" sz="2768">
                  <a:solidFill>
                    <a:srgbClr val="FFFFFF"/>
                  </a:solidFill>
                  <a:latin typeface="TT Octosquares Compressed"/>
                  <a:ea typeface="TT Octosquares Compressed"/>
                  <a:cs typeface="TT Octosquares Compressed"/>
                  <a:sym typeface="TT Octosquares Compressed"/>
                </a:rPr>
                <a:t>Collaboration PatternsNetwork Structure:</a:t>
              </a:r>
            </a:p>
            <a:p>
              <a:pPr marL="597781" lvl="1" indent="-298890" algn="l">
                <a:lnSpc>
                  <a:spcPts val="5177"/>
                </a:lnSpc>
                <a:buFont typeface="Arial"/>
                <a:buChar char="•"/>
              </a:pPr>
              <a:r>
                <a:rPr lang="en-US" sz="2768">
                  <a:solidFill>
                    <a:srgbClr val="FFFFFF"/>
                  </a:solidFill>
                  <a:latin typeface="TT Octosquares Compressed"/>
                  <a:ea typeface="TT Octosquares Compressed"/>
                  <a:cs typeface="TT Octosquares Compressed"/>
                  <a:sym typeface="TT Octosquares Compressed"/>
                </a:rPr>
                <a:t>Field of Research Homogeneity</a:t>
              </a:r>
            </a:p>
            <a:p>
              <a:pPr marL="597781" lvl="1" indent="-298890" algn="l">
                <a:lnSpc>
                  <a:spcPts val="5177"/>
                </a:lnSpc>
                <a:buFont typeface="Arial"/>
                <a:buChar char="•"/>
              </a:pPr>
              <a:r>
                <a:rPr lang="en-US" sz="2768">
                  <a:solidFill>
                    <a:srgbClr val="FFFFFF"/>
                  </a:solidFill>
                  <a:latin typeface="TT Octosquares Compressed"/>
                  <a:ea typeface="TT Octosquares Compressed"/>
                  <a:cs typeface="TT Octosquares Compressed"/>
                  <a:sym typeface="TT Octosquares Compressed"/>
                </a:rPr>
                <a:t>Author Impact</a:t>
              </a:r>
            </a:p>
            <a:p>
              <a:pPr marL="597781" lvl="1" indent="-298890" algn="l">
                <a:lnSpc>
                  <a:spcPts val="5177"/>
                </a:lnSpc>
                <a:buFont typeface="Arial"/>
                <a:buChar char="•"/>
              </a:pPr>
              <a:r>
                <a:rPr lang="en-US" sz="2768">
                  <a:solidFill>
                    <a:srgbClr val="FFFFFF"/>
                  </a:solidFill>
                  <a:latin typeface="TT Octosquares Compressed"/>
                  <a:ea typeface="TT Octosquares Compressed"/>
                  <a:cs typeface="TT Octosquares Compressed"/>
                  <a:sym typeface="TT Octosquares Compressed"/>
                </a:rPr>
                <a:t>Similarity of Nodes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750451" y="962025"/>
            <a:ext cx="6508849" cy="552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214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IN CONTEXT OF  PAGE RANK CENTRALITY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536092" y="1868332"/>
            <a:ext cx="5419463" cy="2541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7781" lvl="1" indent="-298890" algn="l">
              <a:lnSpc>
                <a:spcPts val="5177"/>
              </a:lnSpc>
              <a:buFont typeface="Arial"/>
              <a:buChar char="•"/>
            </a:pPr>
            <a:r>
              <a:rPr lang="en-US" sz="2768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Measure of Influence</a:t>
            </a:r>
          </a:p>
          <a:p>
            <a:pPr marL="597781" lvl="1" indent="-298890" algn="l">
              <a:lnSpc>
                <a:spcPts val="5177"/>
              </a:lnSpc>
              <a:buFont typeface="Arial"/>
              <a:buChar char="•"/>
            </a:pPr>
            <a:r>
              <a:rPr lang="en-US" sz="2768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Identifies Key Papers or Authors</a:t>
            </a:r>
          </a:p>
          <a:p>
            <a:pPr marL="597781" lvl="1" indent="-298890" algn="l">
              <a:lnSpc>
                <a:spcPts val="5177"/>
              </a:lnSpc>
              <a:buFont typeface="Arial"/>
              <a:buChar char="•"/>
            </a:pPr>
            <a:r>
              <a:rPr lang="en-US" sz="2768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Ranks Importance in Citation Flow</a:t>
            </a:r>
          </a:p>
          <a:p>
            <a:pPr marL="597781" lvl="1" indent="-298890" algn="l">
              <a:lnSpc>
                <a:spcPts val="5177"/>
              </a:lnSpc>
              <a:buFont typeface="Arial"/>
              <a:buChar char="•"/>
            </a:pPr>
            <a:r>
              <a:rPr lang="en-US" sz="2768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Detects Authoritative Sources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602972" y="439904"/>
            <a:ext cx="253149" cy="354280"/>
          </a:xfrm>
          <a:custGeom>
            <a:avLst/>
            <a:gdLst/>
            <a:ahLst/>
            <a:cxnLst/>
            <a:rect l="l" t="t" r="r" b="b"/>
            <a:pathLst>
              <a:path w="253149" h="354280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2843386" y="4189844"/>
            <a:ext cx="1218296" cy="1907312"/>
          </a:xfrm>
          <a:custGeom>
            <a:avLst/>
            <a:gdLst/>
            <a:ahLst/>
            <a:cxnLst/>
            <a:rect l="l" t="t" r="r" b="b"/>
            <a:pathLst>
              <a:path w="1218296" h="1907312">
                <a:moveTo>
                  <a:pt x="0" y="0"/>
                </a:moveTo>
                <a:lnTo>
                  <a:pt x="1218295" y="0"/>
                </a:lnTo>
                <a:lnTo>
                  <a:pt x="1218295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856454" y="4137898"/>
            <a:ext cx="9976516" cy="1831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38"/>
              </a:lnSpc>
              <a:spcBef>
                <a:spcPct val="0"/>
              </a:spcBef>
            </a:pPr>
            <a:r>
              <a:rPr lang="en-US" sz="10599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Coding Section……..</a:t>
            </a:r>
            <a:endParaRPr lang="en-US" sz="10599" dirty="0">
              <a:solidFill>
                <a:srgbClr val="FFFFFF"/>
              </a:solidFill>
              <a:latin typeface="TT Octosquares Compressed"/>
              <a:ea typeface="TT Octosquares Compressed"/>
              <a:cs typeface="TT Octosquares Compressed"/>
              <a:sym typeface="TT Octosquares Compressed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2105520" y="4471286"/>
            <a:ext cx="858754" cy="1344429"/>
          </a:xfrm>
          <a:custGeom>
            <a:avLst/>
            <a:gdLst/>
            <a:ahLst/>
            <a:cxnLst/>
            <a:rect l="l" t="t" r="r" b="b"/>
            <a:pathLst>
              <a:path w="858754" h="1344429">
                <a:moveTo>
                  <a:pt x="0" y="0"/>
                </a:moveTo>
                <a:lnTo>
                  <a:pt x="858754" y="0"/>
                </a:lnTo>
                <a:lnTo>
                  <a:pt x="858754" y="1344428"/>
                </a:lnTo>
                <a:lnTo>
                  <a:pt x="0" y="13444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390081" y="4650573"/>
            <a:ext cx="629715" cy="985855"/>
          </a:xfrm>
          <a:custGeom>
            <a:avLst/>
            <a:gdLst/>
            <a:ahLst/>
            <a:cxnLst/>
            <a:rect l="l" t="t" r="r" b="b"/>
            <a:pathLst>
              <a:path w="629715" h="985855">
                <a:moveTo>
                  <a:pt x="0" y="0"/>
                </a:moveTo>
                <a:lnTo>
                  <a:pt x="629714" y="0"/>
                </a:lnTo>
                <a:lnTo>
                  <a:pt x="629714" y="985854"/>
                </a:lnTo>
                <a:lnTo>
                  <a:pt x="0" y="985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0800000">
            <a:off x="14226319" y="4189844"/>
            <a:ext cx="1218296" cy="1907312"/>
          </a:xfrm>
          <a:custGeom>
            <a:avLst/>
            <a:gdLst/>
            <a:ahLst/>
            <a:cxnLst/>
            <a:rect l="l" t="t" r="r" b="b"/>
            <a:pathLst>
              <a:path w="1218296" h="1907312">
                <a:moveTo>
                  <a:pt x="0" y="0"/>
                </a:moveTo>
                <a:lnTo>
                  <a:pt x="1218295" y="0"/>
                </a:lnTo>
                <a:lnTo>
                  <a:pt x="1218295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10800000">
            <a:off x="15323726" y="4471286"/>
            <a:ext cx="858754" cy="1344429"/>
          </a:xfrm>
          <a:custGeom>
            <a:avLst/>
            <a:gdLst/>
            <a:ahLst/>
            <a:cxnLst/>
            <a:rect l="l" t="t" r="r" b="b"/>
            <a:pathLst>
              <a:path w="858754" h="1344429">
                <a:moveTo>
                  <a:pt x="0" y="0"/>
                </a:moveTo>
                <a:lnTo>
                  <a:pt x="858754" y="0"/>
                </a:lnTo>
                <a:lnTo>
                  <a:pt x="858754" y="1344428"/>
                </a:lnTo>
                <a:lnTo>
                  <a:pt x="0" y="13444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10800000">
            <a:off x="16268205" y="4650573"/>
            <a:ext cx="629715" cy="985855"/>
          </a:xfrm>
          <a:custGeom>
            <a:avLst/>
            <a:gdLst/>
            <a:ahLst/>
            <a:cxnLst/>
            <a:rect l="l" t="t" r="r" b="b"/>
            <a:pathLst>
              <a:path w="629715" h="985855">
                <a:moveTo>
                  <a:pt x="0" y="0"/>
                </a:moveTo>
                <a:lnTo>
                  <a:pt x="629714" y="0"/>
                </a:lnTo>
                <a:lnTo>
                  <a:pt x="629714" y="985854"/>
                </a:lnTo>
                <a:lnTo>
                  <a:pt x="0" y="985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602972" y="439904"/>
            <a:ext cx="253149" cy="354280"/>
          </a:xfrm>
          <a:custGeom>
            <a:avLst/>
            <a:gdLst/>
            <a:ahLst/>
            <a:cxnLst/>
            <a:rect l="l" t="t" r="r" b="b"/>
            <a:pathLst>
              <a:path w="253149" h="354280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2843386" y="4189844"/>
            <a:ext cx="1218296" cy="1907312"/>
          </a:xfrm>
          <a:custGeom>
            <a:avLst/>
            <a:gdLst/>
            <a:ahLst/>
            <a:cxnLst/>
            <a:rect l="l" t="t" r="r" b="b"/>
            <a:pathLst>
              <a:path w="1218296" h="1907312">
                <a:moveTo>
                  <a:pt x="0" y="0"/>
                </a:moveTo>
                <a:lnTo>
                  <a:pt x="1218295" y="0"/>
                </a:lnTo>
                <a:lnTo>
                  <a:pt x="1218295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856454" y="4137898"/>
            <a:ext cx="9976516" cy="1811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38"/>
              </a:lnSpc>
              <a:spcBef>
                <a:spcPct val="0"/>
              </a:spcBef>
            </a:pPr>
            <a:r>
              <a:rPr lang="en-US" sz="10599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ANY SUGGESTIONS?</a:t>
            </a:r>
          </a:p>
        </p:txBody>
      </p:sp>
      <p:sp>
        <p:nvSpPr>
          <p:cNvPr id="14" name="Freeform 14"/>
          <p:cNvSpPr/>
          <p:nvPr/>
        </p:nvSpPr>
        <p:spPr>
          <a:xfrm>
            <a:off x="2105520" y="4471286"/>
            <a:ext cx="858754" cy="1344429"/>
          </a:xfrm>
          <a:custGeom>
            <a:avLst/>
            <a:gdLst/>
            <a:ahLst/>
            <a:cxnLst/>
            <a:rect l="l" t="t" r="r" b="b"/>
            <a:pathLst>
              <a:path w="858754" h="1344429">
                <a:moveTo>
                  <a:pt x="0" y="0"/>
                </a:moveTo>
                <a:lnTo>
                  <a:pt x="858754" y="0"/>
                </a:lnTo>
                <a:lnTo>
                  <a:pt x="858754" y="1344428"/>
                </a:lnTo>
                <a:lnTo>
                  <a:pt x="0" y="13444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390081" y="4650573"/>
            <a:ext cx="629715" cy="985855"/>
          </a:xfrm>
          <a:custGeom>
            <a:avLst/>
            <a:gdLst/>
            <a:ahLst/>
            <a:cxnLst/>
            <a:rect l="l" t="t" r="r" b="b"/>
            <a:pathLst>
              <a:path w="629715" h="985855">
                <a:moveTo>
                  <a:pt x="0" y="0"/>
                </a:moveTo>
                <a:lnTo>
                  <a:pt x="629714" y="0"/>
                </a:lnTo>
                <a:lnTo>
                  <a:pt x="629714" y="985854"/>
                </a:lnTo>
                <a:lnTo>
                  <a:pt x="0" y="985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0800000">
            <a:off x="14226319" y="4189844"/>
            <a:ext cx="1218296" cy="1907312"/>
          </a:xfrm>
          <a:custGeom>
            <a:avLst/>
            <a:gdLst/>
            <a:ahLst/>
            <a:cxnLst/>
            <a:rect l="l" t="t" r="r" b="b"/>
            <a:pathLst>
              <a:path w="1218296" h="1907312">
                <a:moveTo>
                  <a:pt x="0" y="0"/>
                </a:moveTo>
                <a:lnTo>
                  <a:pt x="1218295" y="0"/>
                </a:lnTo>
                <a:lnTo>
                  <a:pt x="1218295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10800000">
            <a:off x="15323726" y="4471286"/>
            <a:ext cx="858754" cy="1344429"/>
          </a:xfrm>
          <a:custGeom>
            <a:avLst/>
            <a:gdLst/>
            <a:ahLst/>
            <a:cxnLst/>
            <a:rect l="l" t="t" r="r" b="b"/>
            <a:pathLst>
              <a:path w="858754" h="1344429">
                <a:moveTo>
                  <a:pt x="0" y="0"/>
                </a:moveTo>
                <a:lnTo>
                  <a:pt x="858754" y="0"/>
                </a:lnTo>
                <a:lnTo>
                  <a:pt x="858754" y="1344428"/>
                </a:lnTo>
                <a:lnTo>
                  <a:pt x="0" y="13444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10800000">
            <a:off x="16268205" y="4650573"/>
            <a:ext cx="629715" cy="985855"/>
          </a:xfrm>
          <a:custGeom>
            <a:avLst/>
            <a:gdLst/>
            <a:ahLst/>
            <a:cxnLst/>
            <a:rect l="l" t="t" r="r" b="b"/>
            <a:pathLst>
              <a:path w="629715" h="985855">
                <a:moveTo>
                  <a:pt x="0" y="0"/>
                </a:moveTo>
                <a:lnTo>
                  <a:pt x="629714" y="0"/>
                </a:lnTo>
                <a:lnTo>
                  <a:pt x="629714" y="985854"/>
                </a:lnTo>
                <a:lnTo>
                  <a:pt x="0" y="985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108416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362200" y="723900"/>
            <a:ext cx="12602757" cy="9262731"/>
            <a:chOff x="0" y="114300"/>
            <a:chExt cx="13084153" cy="9931405"/>
          </a:xfrm>
        </p:grpSpPr>
        <p:sp>
          <p:nvSpPr>
            <p:cNvPr id="3" name="TextBox 3"/>
            <p:cNvSpPr txBox="1"/>
            <p:nvPr/>
          </p:nvSpPr>
          <p:spPr>
            <a:xfrm>
              <a:off x="0" y="6877754"/>
              <a:ext cx="13078126" cy="3167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/>
              <a:r>
                <a:rPr lang="en-US" sz="4800" b="1" i="1" spc="110" dirty="0">
                  <a:solidFill>
                    <a:srgbClr val="000000"/>
                  </a:solidFill>
                  <a:latin typeface="Exo Bold Italics"/>
                  <a:ea typeface="Exo Bold Italics"/>
                  <a:cs typeface="Exo Bold Italics"/>
                  <a:sym typeface="Exo Bold Italics"/>
                </a:rPr>
                <a:t>Akshat Jain 205123010</a:t>
              </a:r>
            </a:p>
            <a:p>
              <a:pPr algn="l"/>
              <a:r>
                <a:rPr lang="en-US" sz="4800" b="1" i="1" spc="110" dirty="0">
                  <a:solidFill>
                    <a:srgbClr val="000000"/>
                  </a:solidFill>
                  <a:latin typeface="Exo Bold Italics"/>
                  <a:ea typeface="Exo Bold Italics"/>
                  <a:cs typeface="Exo Bold Italics"/>
                  <a:sym typeface="Exo Bold Italics"/>
                </a:rPr>
                <a:t>Hari Mohan 205123038</a:t>
              </a:r>
            </a:p>
            <a:p>
              <a:pPr algn="l"/>
              <a:r>
                <a:rPr lang="en-US" sz="4800" b="1" i="1" spc="110" dirty="0">
                  <a:solidFill>
                    <a:srgbClr val="000000"/>
                  </a:solidFill>
                  <a:latin typeface="Exo Bold Italics"/>
                  <a:ea typeface="Exo Bold Italics"/>
                  <a:cs typeface="Exo Bold Italics"/>
                  <a:sym typeface="Exo Bold Italics"/>
                </a:rPr>
                <a:t>Rahul Kumar Sah 205123080</a:t>
              </a:r>
            </a:p>
            <a:p>
              <a:pPr algn="l"/>
              <a:r>
                <a:rPr lang="en-US" sz="4800" b="1" i="1" spc="110" dirty="0">
                  <a:solidFill>
                    <a:srgbClr val="000000"/>
                  </a:solidFill>
                  <a:latin typeface="Exo Bold Italics"/>
                  <a:ea typeface="Exo Bold Italics"/>
                  <a:cs typeface="Exo Bold Italics"/>
                  <a:sym typeface="Exo Bold Italics"/>
                </a:rPr>
                <a:t>Rahul 205123078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6095089"/>
              <a:ext cx="13060793" cy="4476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95"/>
                </a:lnSpc>
              </a:pPr>
              <a:endParaRPr lang="en-US" sz="2923" b="1" spc="64" dirty="0">
                <a:solidFill>
                  <a:srgbClr val="000000"/>
                </a:solidFill>
                <a:latin typeface="Exo Bold"/>
                <a:ea typeface="Exo Bold"/>
                <a:cs typeface="Exo Bold"/>
                <a:sym typeface="Exo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14300"/>
              <a:ext cx="13084153" cy="51035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833"/>
                </a:lnSpc>
              </a:pPr>
              <a:r>
                <a:rPr lang="en-US" sz="13363" dirty="0">
                  <a:solidFill>
                    <a:srgbClr val="000000"/>
                  </a:solidFill>
                  <a:latin typeface="Glegoo"/>
                  <a:ea typeface="Glegoo"/>
                  <a:cs typeface="Glegoo"/>
                  <a:sym typeface="Glegoo"/>
                </a:rPr>
                <a:t>Team Members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602972" y="439904"/>
            <a:ext cx="253149" cy="354280"/>
          </a:xfrm>
          <a:custGeom>
            <a:avLst/>
            <a:gdLst/>
            <a:ahLst/>
            <a:cxnLst/>
            <a:rect l="l" t="t" r="r" b="b"/>
            <a:pathLst>
              <a:path w="253149" h="354280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39108" y="3367912"/>
            <a:ext cx="4469690" cy="3191006"/>
            <a:chOff x="0" y="0"/>
            <a:chExt cx="5959587" cy="4254675"/>
          </a:xfrm>
        </p:grpSpPr>
        <p:sp>
          <p:nvSpPr>
            <p:cNvPr id="8" name="Freeform 8"/>
            <p:cNvSpPr/>
            <p:nvPr/>
          </p:nvSpPr>
          <p:spPr>
            <a:xfrm>
              <a:off x="3241913" y="0"/>
              <a:ext cx="2717673" cy="4254675"/>
            </a:xfrm>
            <a:custGeom>
              <a:avLst/>
              <a:gdLst/>
              <a:ahLst/>
              <a:cxnLst/>
              <a:rect l="l" t="t" r="r" b="b"/>
              <a:pathLst>
                <a:path w="2717673" h="4254675">
                  <a:moveTo>
                    <a:pt x="0" y="0"/>
                  </a:moveTo>
                  <a:lnTo>
                    <a:pt x="2717674" y="0"/>
                  </a:lnTo>
                  <a:lnTo>
                    <a:pt x="2717674" y="4254675"/>
                  </a:lnTo>
                  <a:lnTo>
                    <a:pt x="0" y="4254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595944" y="627817"/>
              <a:ext cx="1915638" cy="2999041"/>
            </a:xfrm>
            <a:custGeom>
              <a:avLst/>
              <a:gdLst/>
              <a:ahLst/>
              <a:cxnLst/>
              <a:rect l="l" t="t" r="r" b="b"/>
              <a:pathLst>
                <a:path w="1915638" h="2999041">
                  <a:moveTo>
                    <a:pt x="0" y="0"/>
                  </a:moveTo>
                  <a:lnTo>
                    <a:pt x="1915637" y="0"/>
                  </a:lnTo>
                  <a:lnTo>
                    <a:pt x="1915637" y="2999041"/>
                  </a:lnTo>
                  <a:lnTo>
                    <a:pt x="0" y="29990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1027756"/>
              <a:ext cx="1404715" cy="2199163"/>
            </a:xfrm>
            <a:custGeom>
              <a:avLst/>
              <a:gdLst/>
              <a:ahLst/>
              <a:cxnLst/>
              <a:rect l="l" t="t" r="r" b="b"/>
              <a:pathLst>
                <a:path w="1404715" h="2199163">
                  <a:moveTo>
                    <a:pt x="0" y="0"/>
                  </a:moveTo>
                  <a:lnTo>
                    <a:pt x="1404715" y="0"/>
                  </a:lnTo>
                  <a:lnTo>
                    <a:pt x="1404715" y="2199163"/>
                  </a:lnTo>
                  <a:lnTo>
                    <a:pt x="0" y="21991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12451861" y="3263827"/>
            <a:ext cx="4615482" cy="3295090"/>
            <a:chOff x="0" y="0"/>
            <a:chExt cx="6153976" cy="4393454"/>
          </a:xfrm>
        </p:grpSpPr>
        <p:sp>
          <p:nvSpPr>
            <p:cNvPr id="12" name="Freeform 12"/>
            <p:cNvSpPr/>
            <p:nvPr/>
          </p:nvSpPr>
          <p:spPr>
            <a:xfrm rot="-10800000">
              <a:off x="0" y="0"/>
              <a:ext cx="2806318" cy="4393454"/>
            </a:xfrm>
            <a:custGeom>
              <a:avLst/>
              <a:gdLst/>
              <a:ahLst/>
              <a:cxnLst/>
              <a:rect l="l" t="t" r="r" b="b"/>
              <a:pathLst>
                <a:path w="2806318" h="4393454">
                  <a:moveTo>
                    <a:pt x="0" y="0"/>
                  </a:moveTo>
                  <a:lnTo>
                    <a:pt x="2806318" y="0"/>
                  </a:lnTo>
                  <a:lnTo>
                    <a:pt x="2806318" y="4393454"/>
                  </a:lnTo>
                  <a:lnTo>
                    <a:pt x="0" y="43934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 rot="-10800000">
              <a:off x="2527854" y="648295"/>
              <a:ext cx="1978122" cy="3096864"/>
            </a:xfrm>
            <a:custGeom>
              <a:avLst/>
              <a:gdLst/>
              <a:ahLst/>
              <a:cxnLst/>
              <a:rect l="l" t="t" r="r" b="b"/>
              <a:pathLst>
                <a:path w="1978122" h="3096864">
                  <a:moveTo>
                    <a:pt x="0" y="0"/>
                  </a:moveTo>
                  <a:lnTo>
                    <a:pt x="1978122" y="0"/>
                  </a:lnTo>
                  <a:lnTo>
                    <a:pt x="1978122" y="3096864"/>
                  </a:lnTo>
                  <a:lnTo>
                    <a:pt x="0" y="30968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 rot="-10800000">
              <a:off x="4703442" y="1061279"/>
              <a:ext cx="1450534" cy="2270895"/>
            </a:xfrm>
            <a:custGeom>
              <a:avLst/>
              <a:gdLst/>
              <a:ahLst/>
              <a:cxnLst/>
              <a:rect l="l" t="t" r="r" b="b"/>
              <a:pathLst>
                <a:path w="1450534" h="2270895">
                  <a:moveTo>
                    <a:pt x="0" y="0"/>
                  </a:moveTo>
                  <a:lnTo>
                    <a:pt x="1450534" y="0"/>
                  </a:lnTo>
                  <a:lnTo>
                    <a:pt x="1450534" y="2270896"/>
                  </a:lnTo>
                  <a:lnTo>
                    <a:pt x="0" y="22708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2599072" y="1539883"/>
            <a:ext cx="15031703" cy="1723945"/>
            <a:chOff x="0" y="0"/>
            <a:chExt cx="20042270" cy="2298593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219082"/>
              <a:ext cx="13563088" cy="2517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5886"/>
                </a:lnSpc>
                <a:spcBef>
                  <a:spcPct val="0"/>
                </a:spcBef>
              </a:pPr>
              <a:r>
                <a:rPr lang="en-US" sz="11347" b="1">
                  <a:solidFill>
                    <a:srgbClr val="FFA857"/>
                  </a:solidFill>
                  <a:latin typeface="Dynamo Condensed Bold"/>
                  <a:ea typeface="Dynamo Condensed Bold"/>
                  <a:cs typeface="Dynamo Condensed Bold"/>
                  <a:sym typeface="Dynamo Condensed Bold"/>
                </a:rPr>
                <a:t>Citation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3779061" y="-219075"/>
              <a:ext cx="6263209" cy="25176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5886"/>
                </a:lnSpc>
                <a:spcBef>
                  <a:spcPct val="0"/>
                </a:spcBef>
              </a:pPr>
              <a:r>
                <a:rPr lang="en-US" sz="11347" b="1">
                  <a:solidFill>
                    <a:srgbClr val="FFA857"/>
                  </a:solidFill>
                  <a:latin typeface="Dynamo Condensed Bold"/>
                  <a:ea typeface="Dynamo Condensed Bold"/>
                  <a:cs typeface="Dynamo Condensed Bold"/>
                  <a:sym typeface="Dynamo Condensed Bold"/>
                </a:rPr>
                <a:t>Network</a:t>
              </a: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771100" y="3769263"/>
            <a:ext cx="7372900" cy="834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75"/>
              </a:lnSpc>
            </a:pPr>
            <a:r>
              <a:rPr lang="en-US" sz="5019" b="1" dirty="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What is Citation?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647413" y="4340408"/>
            <a:ext cx="5269277" cy="263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4"/>
              </a:lnSpc>
            </a:pPr>
            <a:endParaRPr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966220F-0393-B111-EBA5-5A70266715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7389" y="5068975"/>
            <a:ext cx="5193221" cy="46543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602972" y="439904"/>
            <a:ext cx="253149" cy="354280"/>
          </a:xfrm>
          <a:custGeom>
            <a:avLst/>
            <a:gdLst/>
            <a:ahLst/>
            <a:cxnLst/>
            <a:rect l="l" t="t" r="r" b="b"/>
            <a:pathLst>
              <a:path w="253149" h="354280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86140" y="5369868"/>
            <a:ext cx="3310410" cy="4917132"/>
            <a:chOff x="0" y="0"/>
            <a:chExt cx="4275074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75074" cy="6350000"/>
            </a:xfrm>
            <a:custGeom>
              <a:avLst/>
              <a:gdLst/>
              <a:ahLst/>
              <a:cxnLst/>
              <a:rect l="l" t="t" r="r" b="b"/>
              <a:pathLst>
                <a:path w="4275074" h="6350000">
                  <a:moveTo>
                    <a:pt x="4275074" y="0"/>
                  </a:moveTo>
                  <a:lnTo>
                    <a:pt x="2736723" y="6350000"/>
                  </a:lnTo>
                  <a:lnTo>
                    <a:pt x="0" y="6350000"/>
                  </a:lnTo>
                  <a:lnTo>
                    <a:pt x="1520444" y="0"/>
                  </a:lnTo>
                  <a:lnTo>
                    <a:pt x="4275074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5655741" y="0"/>
            <a:ext cx="3310410" cy="4917132"/>
            <a:chOff x="0" y="0"/>
            <a:chExt cx="4275074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75074" cy="6350000"/>
            </a:xfrm>
            <a:custGeom>
              <a:avLst/>
              <a:gdLst/>
              <a:ahLst/>
              <a:cxnLst/>
              <a:rect l="l" t="t" r="r" b="b"/>
              <a:pathLst>
                <a:path w="4275074" h="6350000">
                  <a:moveTo>
                    <a:pt x="4275074" y="0"/>
                  </a:moveTo>
                  <a:lnTo>
                    <a:pt x="2736723" y="6350000"/>
                  </a:lnTo>
                  <a:lnTo>
                    <a:pt x="0" y="6350000"/>
                  </a:lnTo>
                  <a:lnTo>
                    <a:pt x="1520444" y="0"/>
                  </a:lnTo>
                  <a:lnTo>
                    <a:pt x="4275074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1681488" y="0"/>
            <a:ext cx="6925620" cy="10287000"/>
            <a:chOff x="0" y="0"/>
            <a:chExt cx="4275074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75074" cy="6350000"/>
            </a:xfrm>
            <a:custGeom>
              <a:avLst/>
              <a:gdLst/>
              <a:ahLst/>
              <a:cxnLst/>
              <a:rect l="l" t="t" r="r" b="b"/>
              <a:pathLst>
                <a:path w="4275074" h="6350000">
                  <a:moveTo>
                    <a:pt x="4275074" y="0"/>
                  </a:moveTo>
                  <a:lnTo>
                    <a:pt x="2736723" y="6350000"/>
                  </a:lnTo>
                  <a:lnTo>
                    <a:pt x="0" y="6350000"/>
                  </a:lnTo>
                  <a:lnTo>
                    <a:pt x="1520444" y="0"/>
                  </a:lnTo>
                  <a:lnTo>
                    <a:pt x="4275074" y="0"/>
                  </a:lnTo>
                  <a:close/>
                </a:path>
              </a:pathLst>
            </a:custGeom>
            <a:blipFill>
              <a:blip r:embed="rId4"/>
              <a:stretch>
                <a:fillRect l="-6609" r="-4791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10549877" y="2632193"/>
            <a:ext cx="5248449" cy="1471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85"/>
              </a:lnSpc>
              <a:spcBef>
                <a:spcPct val="0"/>
              </a:spcBef>
            </a:pPr>
            <a:r>
              <a:rPr lang="en-US" sz="856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INTRODUCTION</a:t>
            </a:r>
          </a:p>
        </p:txBody>
      </p:sp>
      <p:sp>
        <p:nvSpPr>
          <p:cNvPr id="19" name="Freeform 19"/>
          <p:cNvSpPr/>
          <p:nvPr/>
        </p:nvSpPr>
        <p:spPr>
          <a:xfrm>
            <a:off x="10549877" y="2247308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1014997" y="2247308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1480118" y="2247308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8" y="0"/>
                </a:lnTo>
                <a:lnTo>
                  <a:pt x="355358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0549877" y="4455845"/>
            <a:ext cx="7543716" cy="1749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9"/>
              </a:lnSpc>
              <a:spcBef>
                <a:spcPct val="0"/>
              </a:spcBef>
            </a:pPr>
            <a:r>
              <a:rPr lang="en-US" sz="252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Citation analysis is a method to measure the impact or quality of an author, article, or publication by counting how many times it has been cited by other works.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549877" y="6911591"/>
            <a:ext cx="7543716" cy="2551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67"/>
              </a:lnSpc>
            </a:pPr>
            <a:r>
              <a:rPr lang="en-US" sz="369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Analyzing legal systems</a:t>
            </a:r>
          </a:p>
          <a:p>
            <a:pPr algn="l">
              <a:lnSpc>
                <a:spcPts val="5167"/>
              </a:lnSpc>
            </a:pPr>
            <a:r>
              <a:rPr lang="en-US" sz="3691" b="1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Identifying important papers</a:t>
            </a:r>
          </a:p>
          <a:p>
            <a:pPr algn="l">
              <a:lnSpc>
                <a:spcPts val="5167"/>
              </a:lnSpc>
            </a:pPr>
            <a:r>
              <a:rPr lang="en-US" sz="3691" b="1">
                <a:solidFill>
                  <a:srgbClr val="FFFFFF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Explaining academic promotions</a:t>
            </a:r>
          </a:p>
          <a:p>
            <a:pPr algn="l">
              <a:lnSpc>
                <a:spcPts val="5167"/>
              </a:lnSpc>
              <a:spcBef>
                <a:spcPct val="0"/>
              </a:spcBef>
            </a:pPr>
            <a:endParaRPr lang="en-US" sz="3691" b="1">
              <a:solidFill>
                <a:srgbClr val="FFFFFF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602972" y="439904"/>
            <a:ext cx="253149" cy="354280"/>
          </a:xfrm>
          <a:custGeom>
            <a:avLst/>
            <a:gdLst/>
            <a:ahLst/>
            <a:cxnLst/>
            <a:rect l="l" t="t" r="r" b="b"/>
            <a:pathLst>
              <a:path w="253149" h="354280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362339" y="2914524"/>
            <a:ext cx="6509860" cy="2228976"/>
            <a:chOff x="0" y="0"/>
            <a:chExt cx="6350000" cy="21742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2174240"/>
            </a:xfrm>
            <a:custGeom>
              <a:avLst/>
              <a:gdLst/>
              <a:ahLst/>
              <a:cxnLst/>
              <a:rect l="l" t="t" r="r" b="b"/>
              <a:pathLst>
                <a:path w="6350000" h="2174240">
                  <a:moveTo>
                    <a:pt x="6350000" y="0"/>
                  </a:moveTo>
                  <a:lnTo>
                    <a:pt x="6350000" y="2174240"/>
                  </a:lnTo>
                  <a:lnTo>
                    <a:pt x="647700" y="2174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7189484" y="1028700"/>
            <a:ext cx="11098516" cy="3800132"/>
            <a:chOff x="0" y="0"/>
            <a:chExt cx="6350000" cy="21742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2174240"/>
            </a:xfrm>
            <a:custGeom>
              <a:avLst/>
              <a:gdLst/>
              <a:ahLst/>
              <a:cxnLst/>
              <a:rect l="l" t="t" r="r" b="b"/>
              <a:pathLst>
                <a:path w="6350000" h="2174240">
                  <a:moveTo>
                    <a:pt x="6350000" y="0"/>
                  </a:moveTo>
                  <a:lnTo>
                    <a:pt x="6350000" y="2174240"/>
                  </a:lnTo>
                  <a:lnTo>
                    <a:pt x="647700" y="21742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42321" b="-52260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1681488" y="1152525"/>
            <a:ext cx="4770406" cy="2289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17"/>
              </a:lnSpc>
            </a:pPr>
            <a:r>
              <a:rPr lang="en-US" sz="856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RELEVANCE</a:t>
            </a:r>
          </a:p>
          <a:p>
            <a:pPr algn="l">
              <a:lnSpc>
                <a:spcPts val="8817"/>
              </a:lnSpc>
            </a:pPr>
            <a:endParaRPr lang="en-US" sz="8560">
              <a:solidFill>
                <a:srgbClr val="FFFFFF"/>
              </a:solidFill>
              <a:latin typeface="TT Octosquares Compressed"/>
              <a:ea typeface="TT Octosquares Compressed"/>
              <a:cs typeface="TT Octosquares Compressed"/>
              <a:sym typeface="TT Octosquares Compressed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1850798" y="2399296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8" y="0"/>
                </a:lnTo>
                <a:lnTo>
                  <a:pt x="355358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315918" y="2399296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2781038" y="2399296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1681488" y="3546041"/>
            <a:ext cx="4770406" cy="1007049"/>
            <a:chOff x="0" y="0"/>
            <a:chExt cx="6360542" cy="1342732"/>
          </a:xfrm>
        </p:grpSpPr>
        <p:sp>
          <p:nvSpPr>
            <p:cNvPr id="21" name="TextBox 21"/>
            <p:cNvSpPr txBox="1"/>
            <p:nvPr/>
          </p:nvSpPr>
          <p:spPr>
            <a:xfrm>
              <a:off x="1025487" y="-57150"/>
              <a:ext cx="5335055" cy="13998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53"/>
                </a:lnSpc>
                <a:spcBef>
                  <a:spcPct val="0"/>
                </a:spcBef>
              </a:pPr>
              <a:r>
                <a:rPr lang="en-US" sz="310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Identifying Key Influencers</a:t>
              </a:r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0" y="0"/>
              <a:ext cx="747145" cy="747145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2F1FF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39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100119" y="196944"/>
              <a:ext cx="546907" cy="324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83"/>
                </a:lnSpc>
                <a:spcBef>
                  <a:spcPct val="0"/>
                </a:spcBef>
              </a:pPr>
              <a:r>
                <a:rPr lang="en-US" sz="1488" b="1">
                  <a:solidFill>
                    <a:srgbClr val="0B081D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01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681488" y="4828832"/>
            <a:ext cx="3749140" cy="951137"/>
            <a:chOff x="0" y="0"/>
            <a:chExt cx="4998853" cy="1268182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682912" cy="682912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2F1FF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40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1081494" y="-57150"/>
              <a:ext cx="3917359" cy="1325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11"/>
                </a:lnSpc>
                <a:spcBef>
                  <a:spcPct val="0"/>
                </a:spcBef>
              </a:pPr>
              <a:r>
                <a:rPr lang="en-US" sz="2936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Tracking Knowledge Flow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91512" y="168030"/>
              <a:ext cx="499888" cy="308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04"/>
                </a:lnSpc>
                <a:spcBef>
                  <a:spcPct val="0"/>
                </a:spcBef>
              </a:pPr>
              <a:r>
                <a:rPr lang="en-US" sz="1360" b="1">
                  <a:solidFill>
                    <a:srgbClr val="0B081D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02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681488" y="6094294"/>
            <a:ext cx="5254925" cy="1020664"/>
            <a:chOff x="0" y="0"/>
            <a:chExt cx="7006566" cy="1360886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732832" cy="732832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2F1FF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39"/>
                  </a:lnSpc>
                </a:pPr>
                <a:endParaRPr/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1160550" y="-66675"/>
              <a:ext cx="5846016" cy="14275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12"/>
                </a:lnSpc>
                <a:spcBef>
                  <a:spcPct val="0"/>
                </a:spcBef>
              </a:pPr>
              <a:r>
                <a:rPr lang="en-US" sz="315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Measuring Research Impact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98201" y="192624"/>
              <a:ext cx="536430" cy="319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3"/>
                </a:lnSpc>
                <a:spcBef>
                  <a:spcPct val="0"/>
                </a:spcBef>
              </a:pPr>
              <a:r>
                <a:rPr lang="en-US" sz="1459" b="1">
                  <a:solidFill>
                    <a:srgbClr val="0B081D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03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681488" y="7429283"/>
            <a:ext cx="5254925" cy="1020664"/>
            <a:chOff x="0" y="0"/>
            <a:chExt cx="7006566" cy="1360886"/>
          </a:xfrm>
        </p:grpSpPr>
        <p:grpSp>
          <p:nvGrpSpPr>
            <p:cNvPr id="39" name="Group 39"/>
            <p:cNvGrpSpPr/>
            <p:nvPr/>
          </p:nvGrpSpPr>
          <p:grpSpPr>
            <a:xfrm>
              <a:off x="0" y="0"/>
              <a:ext cx="732832" cy="732832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2F1FF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39"/>
                  </a:lnSpc>
                </a:pPr>
                <a:endParaRPr/>
              </a:p>
            </p:txBody>
          </p:sp>
        </p:grpSp>
        <p:sp>
          <p:nvSpPr>
            <p:cNvPr id="42" name="TextBox 42"/>
            <p:cNvSpPr txBox="1"/>
            <p:nvPr/>
          </p:nvSpPr>
          <p:spPr>
            <a:xfrm>
              <a:off x="1160550" y="-66675"/>
              <a:ext cx="5846016" cy="14275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12"/>
                </a:lnSpc>
                <a:spcBef>
                  <a:spcPct val="0"/>
                </a:spcBef>
              </a:pPr>
              <a:r>
                <a:rPr lang="en-US" sz="315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Detecting Research Gaps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98201" y="192624"/>
              <a:ext cx="536430" cy="319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3"/>
                </a:lnSpc>
                <a:spcBef>
                  <a:spcPct val="0"/>
                </a:spcBef>
              </a:pPr>
              <a:r>
                <a:rPr lang="en-US" sz="1459" b="1">
                  <a:solidFill>
                    <a:srgbClr val="0B081D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04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681488" y="8746182"/>
            <a:ext cx="5254925" cy="599630"/>
            <a:chOff x="0" y="-66675"/>
            <a:chExt cx="7006566" cy="799507"/>
          </a:xfrm>
        </p:grpSpPr>
        <p:grpSp>
          <p:nvGrpSpPr>
            <p:cNvPr id="45" name="Group 45"/>
            <p:cNvGrpSpPr/>
            <p:nvPr/>
          </p:nvGrpSpPr>
          <p:grpSpPr>
            <a:xfrm>
              <a:off x="0" y="0"/>
              <a:ext cx="732832" cy="732832"/>
              <a:chOff x="0" y="0"/>
              <a:chExt cx="812800" cy="8128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2F1FF"/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39"/>
                  </a:lnSpc>
                </a:pPr>
                <a:endParaRPr/>
              </a:p>
            </p:txBody>
          </p:sp>
        </p:grpSp>
        <p:sp>
          <p:nvSpPr>
            <p:cNvPr id="48" name="TextBox 48"/>
            <p:cNvSpPr txBox="1"/>
            <p:nvPr/>
          </p:nvSpPr>
          <p:spPr>
            <a:xfrm>
              <a:off x="1160551" y="-66675"/>
              <a:ext cx="5846015" cy="7033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12"/>
                </a:lnSpc>
                <a:spcBef>
                  <a:spcPct val="0"/>
                </a:spcBef>
              </a:pPr>
              <a:r>
                <a:rPr lang="en-US" sz="3151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Collaboration Patterns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98201" y="192624"/>
              <a:ext cx="536430" cy="3190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43"/>
                </a:lnSpc>
                <a:spcBef>
                  <a:spcPct val="0"/>
                </a:spcBef>
              </a:pPr>
              <a:r>
                <a:rPr lang="en-US" sz="1459" b="1">
                  <a:solidFill>
                    <a:srgbClr val="0B081D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05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602972" y="439904"/>
            <a:ext cx="253149" cy="354280"/>
          </a:xfrm>
          <a:custGeom>
            <a:avLst/>
            <a:gdLst/>
            <a:ahLst/>
            <a:cxnLst/>
            <a:rect l="l" t="t" r="r" b="b"/>
            <a:pathLst>
              <a:path w="253149" h="354280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850448" y="645570"/>
            <a:ext cx="5630748" cy="1471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85"/>
              </a:lnSpc>
              <a:spcBef>
                <a:spcPct val="0"/>
              </a:spcBef>
            </a:pPr>
            <a:r>
              <a:rPr lang="en-US" sz="856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ABOUT DATA SET</a:t>
            </a:r>
          </a:p>
        </p:txBody>
      </p:sp>
      <p:sp>
        <p:nvSpPr>
          <p:cNvPr id="8" name="Freeform 8"/>
          <p:cNvSpPr/>
          <p:nvPr/>
        </p:nvSpPr>
        <p:spPr>
          <a:xfrm>
            <a:off x="2055675" y="2117525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520796" y="2117525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8" y="0"/>
                </a:lnTo>
                <a:lnTo>
                  <a:pt x="355358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985916" y="2117525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157742" y="2064838"/>
            <a:ext cx="7473033" cy="6698626"/>
          </a:xfrm>
          <a:custGeom>
            <a:avLst/>
            <a:gdLst/>
            <a:ahLst/>
            <a:cxnLst/>
            <a:rect l="l" t="t" r="r" b="b"/>
            <a:pathLst>
              <a:path w="7473033" h="6698626">
                <a:moveTo>
                  <a:pt x="0" y="0"/>
                </a:moveTo>
                <a:lnTo>
                  <a:pt x="7473033" y="0"/>
                </a:lnTo>
                <a:lnTo>
                  <a:pt x="7473033" y="6698625"/>
                </a:lnTo>
                <a:lnTo>
                  <a:pt x="0" y="66986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850448" y="3942195"/>
            <a:ext cx="5630748" cy="1471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85"/>
              </a:lnSpc>
              <a:spcBef>
                <a:spcPct val="0"/>
              </a:spcBef>
            </a:pPr>
            <a:r>
              <a:rPr lang="en-US" sz="856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SOURCE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50448" y="5226949"/>
            <a:ext cx="7066948" cy="4765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1"/>
              </a:lnSpc>
            </a:pPr>
            <a:endParaRPr/>
          </a:p>
          <a:p>
            <a:pPr marL="490667" lvl="1" indent="-245334" algn="ctr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J. Leskovec, J. Kleinberg and C. Faloutsos. </a:t>
            </a:r>
            <a:r>
              <a:rPr lang="en-US" sz="2272" u="sng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hlinkClick r:id="rId7" tooltip="http://www.cs.cmu.edu/~jure/pubs/powergrowth-kdd05.pdf"/>
              </a:rPr>
              <a:t>Graphs over Time: Densification Laws, Shrinking Diameters and Possible Explanations</a:t>
            </a:r>
            <a:r>
              <a:rPr lang="en-US" sz="227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 ACM SIGKDD International Conference on Knowledge Discovery and Data Mining (KDD), 2005.</a:t>
            </a:r>
          </a:p>
          <a:p>
            <a:pPr marL="490667" lvl="1" indent="-245334" algn="ctr">
              <a:lnSpc>
                <a:spcPts val="3181"/>
              </a:lnSpc>
              <a:buFont typeface="Arial"/>
              <a:buChar char="•"/>
            </a:pPr>
            <a:r>
              <a:rPr lang="en-US" sz="227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J. Gehrke, P. Ginsparg, J. M. Kleinberg. </a:t>
            </a:r>
            <a:r>
              <a:rPr lang="en-US" sz="2272" u="sng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  <a:hlinkClick r:id="rId8" tooltip="http://www.cs.cornell.edu/home/kleinber/kddcup2003.pdf"/>
              </a:rPr>
              <a:t>Overview of the 2003 KDD Cup</a:t>
            </a:r>
            <a:r>
              <a:rPr lang="en-US" sz="227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. SIGKDD Explorations 5(2): 149-151, 2003.</a:t>
            </a:r>
          </a:p>
          <a:p>
            <a:pPr algn="ctr">
              <a:lnSpc>
                <a:spcPts val="3181"/>
              </a:lnSpc>
            </a:pPr>
            <a:endParaRPr lang="en-US" sz="2272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3181"/>
              </a:lnSpc>
              <a:spcBef>
                <a:spcPct val="0"/>
              </a:spcBef>
            </a:pPr>
            <a:endParaRPr lang="en-US" sz="2272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324710" y="458184"/>
            <a:ext cx="306065" cy="336000"/>
          </a:xfrm>
          <a:custGeom>
            <a:avLst/>
            <a:gdLst/>
            <a:ahLst/>
            <a:cxnLst/>
            <a:rect l="l" t="t" r="r" b="b"/>
            <a:pathLst>
              <a:path w="306065" h="336000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02972" y="439904"/>
            <a:ext cx="253149" cy="354280"/>
          </a:xfrm>
          <a:custGeom>
            <a:avLst/>
            <a:gdLst/>
            <a:ahLst/>
            <a:cxnLst/>
            <a:rect l="l" t="t" r="r" b="b"/>
            <a:pathLst>
              <a:path w="253149" h="354280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1028700"/>
            <a:ext cx="3953331" cy="9258300"/>
            <a:chOff x="0" y="0"/>
            <a:chExt cx="2711475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11475" cy="6350000"/>
            </a:xfrm>
            <a:custGeom>
              <a:avLst/>
              <a:gdLst/>
              <a:ahLst/>
              <a:cxnLst/>
              <a:rect l="l" t="t" r="r" b="b"/>
              <a:pathLst>
                <a:path w="2711475" h="6350000">
                  <a:moveTo>
                    <a:pt x="2711475" y="1169060"/>
                  </a:moveTo>
                  <a:cubicBezTo>
                    <a:pt x="2711475" y="3034449"/>
                    <a:pt x="2711475" y="4484599"/>
                    <a:pt x="2711475" y="6350000"/>
                  </a:cubicBezTo>
                  <a:lnTo>
                    <a:pt x="0" y="6350000"/>
                  </a:lnTo>
                  <a:lnTo>
                    <a:pt x="0" y="1533195"/>
                  </a:lnTo>
                  <a:cubicBezTo>
                    <a:pt x="0" y="1022134"/>
                    <a:pt x="0" y="511061"/>
                    <a:pt x="0" y="0"/>
                  </a:cubicBezTo>
                  <a:lnTo>
                    <a:pt x="1146746" y="0"/>
                  </a:lnTo>
                  <a:cubicBezTo>
                    <a:pt x="1668323" y="389687"/>
                    <a:pt x="2189899" y="779374"/>
                    <a:pt x="2711475" y="1169060"/>
                  </a:cubicBezTo>
                  <a:close/>
                </a:path>
              </a:pathLst>
            </a:custGeom>
            <a:blipFill>
              <a:blip r:embed="rId6"/>
              <a:stretch>
                <a:fillRect l="-14744" r="-41284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6474477" y="6487174"/>
            <a:ext cx="2669523" cy="3799826"/>
            <a:chOff x="0" y="0"/>
            <a:chExt cx="703084" cy="10007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03084" cy="1000777"/>
            </a:xfrm>
            <a:custGeom>
              <a:avLst/>
              <a:gdLst/>
              <a:ahLst/>
              <a:cxnLst/>
              <a:rect l="l" t="t" r="r" b="b"/>
              <a:pathLst>
                <a:path w="703084" h="1000777">
                  <a:moveTo>
                    <a:pt x="0" y="0"/>
                  </a:moveTo>
                  <a:lnTo>
                    <a:pt x="703084" y="0"/>
                  </a:lnTo>
                  <a:lnTo>
                    <a:pt x="703084" y="1000777"/>
                  </a:lnTo>
                  <a:lnTo>
                    <a:pt x="0" y="1000777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703084" cy="10388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140213" y="2687348"/>
            <a:ext cx="4668528" cy="7599652"/>
            <a:chOff x="0" y="0"/>
            <a:chExt cx="3202008" cy="521238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202008" cy="5212381"/>
            </a:xfrm>
            <a:custGeom>
              <a:avLst/>
              <a:gdLst/>
              <a:ahLst/>
              <a:cxnLst/>
              <a:rect l="l" t="t" r="r" b="b"/>
              <a:pathLst>
                <a:path w="3202008" h="5212381">
                  <a:moveTo>
                    <a:pt x="3202008" y="959620"/>
                  </a:moveTo>
                  <a:cubicBezTo>
                    <a:pt x="3202008" y="2490820"/>
                    <a:pt x="3202008" y="3681171"/>
                    <a:pt x="3202008" y="5212381"/>
                  </a:cubicBezTo>
                  <a:lnTo>
                    <a:pt x="0" y="5212381"/>
                  </a:lnTo>
                  <a:lnTo>
                    <a:pt x="0" y="1258519"/>
                  </a:lnTo>
                  <a:cubicBezTo>
                    <a:pt x="0" y="839016"/>
                    <a:pt x="0" y="419503"/>
                    <a:pt x="0" y="0"/>
                  </a:cubicBezTo>
                  <a:lnTo>
                    <a:pt x="1354204" y="0"/>
                  </a:lnTo>
                  <a:cubicBezTo>
                    <a:pt x="1970139" y="319873"/>
                    <a:pt x="2586074" y="639747"/>
                    <a:pt x="3202008" y="959620"/>
                  </a:cubicBezTo>
                  <a:close/>
                </a:path>
              </a:pathLst>
            </a:custGeom>
            <a:blipFill>
              <a:blip r:embed="rId7"/>
              <a:stretch>
                <a:fillRect l="-5393" r="-3061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10668341" y="837859"/>
            <a:ext cx="7990863" cy="1471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85"/>
              </a:lnSpc>
              <a:spcBef>
                <a:spcPct val="0"/>
              </a:spcBef>
            </a:pPr>
            <a:r>
              <a:rPr lang="en-US" sz="856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WHAT WE HAVE DONE?</a:t>
            </a:r>
          </a:p>
        </p:txBody>
      </p:sp>
      <p:sp>
        <p:nvSpPr>
          <p:cNvPr id="20" name="Freeform 20"/>
          <p:cNvSpPr/>
          <p:nvPr/>
        </p:nvSpPr>
        <p:spPr>
          <a:xfrm>
            <a:off x="10668341" y="2309619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1133462" y="2309619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1598582" y="2309619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4"/>
                </a:lnTo>
                <a:lnTo>
                  <a:pt x="0" y="5563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0759162" y="3213601"/>
            <a:ext cx="682409" cy="680648"/>
            <a:chOff x="0" y="0"/>
            <a:chExt cx="818386" cy="81627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8386" cy="816275"/>
            </a:xfrm>
            <a:custGeom>
              <a:avLst/>
              <a:gdLst/>
              <a:ahLst/>
              <a:cxnLst/>
              <a:rect l="l" t="t" r="r" b="b"/>
              <a:pathLst>
                <a:path w="818386" h="816275">
                  <a:moveTo>
                    <a:pt x="0" y="0"/>
                  </a:moveTo>
                  <a:lnTo>
                    <a:pt x="818386" y="0"/>
                  </a:lnTo>
                  <a:lnTo>
                    <a:pt x="818386" y="816275"/>
                  </a:lnTo>
                  <a:lnTo>
                    <a:pt x="0" y="816275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818386" cy="86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1854051" y="3088724"/>
            <a:ext cx="5623692" cy="592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30"/>
              </a:lnSpc>
              <a:spcBef>
                <a:spcPct val="0"/>
              </a:spcBef>
            </a:pPr>
            <a:r>
              <a:rPr lang="en-US" sz="352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Local Clustering Cofficient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864756" y="3389599"/>
            <a:ext cx="576814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0759162" y="4465749"/>
            <a:ext cx="729659" cy="677751"/>
            <a:chOff x="0" y="0"/>
            <a:chExt cx="875052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75052" cy="812800"/>
            </a:xfrm>
            <a:custGeom>
              <a:avLst/>
              <a:gdLst/>
              <a:ahLst/>
              <a:cxnLst/>
              <a:rect l="l" t="t" r="r" b="b"/>
              <a:pathLst>
                <a:path w="875052" h="812800">
                  <a:moveTo>
                    <a:pt x="0" y="0"/>
                  </a:moveTo>
                  <a:lnTo>
                    <a:pt x="875052" y="0"/>
                  </a:lnTo>
                  <a:lnTo>
                    <a:pt x="87505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875052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3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1854051" y="4399074"/>
            <a:ext cx="6165089" cy="592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30"/>
              </a:lnSpc>
              <a:spcBef>
                <a:spcPct val="0"/>
              </a:spcBef>
            </a:pPr>
            <a:r>
              <a:rPr lang="en-US" sz="352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Global Clustering Coefficient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817289" y="4641747"/>
            <a:ext cx="632345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 b="1">
                <a:solidFill>
                  <a:srgbClr val="0B081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0759162" y="5710888"/>
            <a:ext cx="5910182" cy="730123"/>
            <a:chOff x="0" y="0"/>
            <a:chExt cx="7880243" cy="973498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69830"/>
              <a:ext cx="903667" cy="903667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2F1FF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39"/>
                  </a:lnSpc>
                </a:pPr>
                <a:endParaRPr/>
              </a:p>
            </p:txBody>
          </p:sp>
        </p:grpSp>
        <p:sp>
          <p:nvSpPr>
            <p:cNvPr id="38" name="TextBox 38"/>
            <p:cNvSpPr txBox="1"/>
            <p:nvPr/>
          </p:nvSpPr>
          <p:spPr>
            <a:xfrm>
              <a:off x="1431094" y="-66675"/>
              <a:ext cx="6449149" cy="7674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30"/>
                </a:lnSpc>
                <a:spcBef>
                  <a:spcPct val="0"/>
                </a:spcBef>
              </a:pPr>
              <a:r>
                <a:rPr lang="en-US" sz="352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Eigen Vector Centrality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121094" y="314019"/>
              <a:ext cx="661480" cy="38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sz="1799" b="1">
                  <a:solidFill>
                    <a:srgbClr val="0B081D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03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0759162" y="7142703"/>
            <a:ext cx="5910182" cy="730123"/>
            <a:chOff x="0" y="0"/>
            <a:chExt cx="7880243" cy="973498"/>
          </a:xfrm>
        </p:grpSpPr>
        <p:grpSp>
          <p:nvGrpSpPr>
            <p:cNvPr id="41" name="Group 41"/>
            <p:cNvGrpSpPr/>
            <p:nvPr/>
          </p:nvGrpSpPr>
          <p:grpSpPr>
            <a:xfrm>
              <a:off x="0" y="69830"/>
              <a:ext cx="903667" cy="903667"/>
              <a:chOff x="0" y="0"/>
              <a:chExt cx="812800" cy="8128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2F1FF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39"/>
                  </a:lnSpc>
                </a:pPr>
                <a:endParaRPr/>
              </a:p>
            </p:txBody>
          </p:sp>
        </p:grpSp>
        <p:sp>
          <p:nvSpPr>
            <p:cNvPr id="44" name="TextBox 44"/>
            <p:cNvSpPr txBox="1"/>
            <p:nvPr/>
          </p:nvSpPr>
          <p:spPr>
            <a:xfrm>
              <a:off x="1431094" y="-66675"/>
              <a:ext cx="6449149" cy="7674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30"/>
                </a:lnSpc>
                <a:spcBef>
                  <a:spcPct val="0"/>
                </a:spcBef>
              </a:pPr>
              <a:r>
                <a:rPr lang="en-US" sz="352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Katz Centrality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121094" y="314019"/>
              <a:ext cx="661480" cy="38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sz="1799" b="1">
                  <a:solidFill>
                    <a:srgbClr val="0B081D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04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0759162" y="8528177"/>
            <a:ext cx="5910182" cy="730123"/>
            <a:chOff x="0" y="0"/>
            <a:chExt cx="7880243" cy="973498"/>
          </a:xfrm>
        </p:grpSpPr>
        <p:grpSp>
          <p:nvGrpSpPr>
            <p:cNvPr id="47" name="Group 47"/>
            <p:cNvGrpSpPr/>
            <p:nvPr/>
          </p:nvGrpSpPr>
          <p:grpSpPr>
            <a:xfrm>
              <a:off x="0" y="69830"/>
              <a:ext cx="903667" cy="903667"/>
              <a:chOff x="0" y="0"/>
              <a:chExt cx="812800" cy="8128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2F1FF"/>
              </a:solidFill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39"/>
                  </a:lnSpc>
                </a:pPr>
                <a:endParaRPr/>
              </a:p>
            </p:txBody>
          </p:sp>
        </p:grpSp>
        <p:sp>
          <p:nvSpPr>
            <p:cNvPr id="50" name="TextBox 50"/>
            <p:cNvSpPr txBox="1"/>
            <p:nvPr/>
          </p:nvSpPr>
          <p:spPr>
            <a:xfrm>
              <a:off x="1431094" y="-66675"/>
              <a:ext cx="6449149" cy="7674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30"/>
                </a:lnSpc>
                <a:spcBef>
                  <a:spcPct val="0"/>
                </a:spcBef>
              </a:pPr>
              <a:r>
                <a:rPr lang="en-US" sz="352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Closeness Centrality</a:t>
              </a: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121094" y="314019"/>
              <a:ext cx="661480" cy="38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sz="1799" b="1">
                  <a:solidFill>
                    <a:srgbClr val="0B081D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05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324710" y="458184"/>
            <a:ext cx="306065" cy="336000"/>
          </a:xfrm>
          <a:custGeom>
            <a:avLst/>
            <a:gdLst/>
            <a:ahLst/>
            <a:cxnLst/>
            <a:rect l="l" t="t" r="r" b="b"/>
            <a:pathLst>
              <a:path w="306065" h="336000">
                <a:moveTo>
                  <a:pt x="0" y="0"/>
                </a:moveTo>
                <a:lnTo>
                  <a:pt x="306065" y="0"/>
                </a:lnTo>
                <a:lnTo>
                  <a:pt x="306065" y="336000"/>
                </a:lnTo>
                <a:lnTo>
                  <a:pt x="0" y="33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02972" y="439904"/>
            <a:ext cx="253149" cy="354280"/>
          </a:xfrm>
          <a:custGeom>
            <a:avLst/>
            <a:gdLst/>
            <a:ahLst/>
            <a:cxnLst/>
            <a:rect l="l" t="t" r="r" b="b"/>
            <a:pathLst>
              <a:path w="253149" h="354280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420735" y="4902831"/>
            <a:ext cx="4700562" cy="470056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6350000" y="0"/>
                  </a:moveTo>
                  <a:lnTo>
                    <a:pt x="6350000" y="6350000"/>
                  </a:lnTo>
                  <a:lnTo>
                    <a:pt x="1224280" y="635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2F1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10062710" y="1028700"/>
            <a:ext cx="8229600" cy="822960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 flipH="1"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0" y="0"/>
                  </a:moveTo>
                  <a:lnTo>
                    <a:pt x="0" y="6350000"/>
                  </a:lnTo>
                  <a:lnTo>
                    <a:pt x="5125720" y="6350000"/>
                  </a:lnTo>
                  <a:lnTo>
                    <a:pt x="6350000" y="0"/>
                  </a:lnTo>
                  <a:close/>
                </a:path>
              </a:pathLst>
            </a:custGeom>
            <a:blipFill>
              <a:blip r:embed="rId6"/>
              <a:stretch>
                <a:fillRect l="-24026" r="-26066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110424" y="544194"/>
            <a:ext cx="5630748" cy="1471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85"/>
              </a:lnSpc>
              <a:spcBef>
                <a:spcPct val="0"/>
              </a:spcBef>
            </a:pPr>
            <a:r>
              <a:rPr lang="en-US" sz="856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CONTINUE...</a:t>
            </a:r>
          </a:p>
        </p:txBody>
      </p:sp>
      <p:sp>
        <p:nvSpPr>
          <p:cNvPr id="17" name="Freeform 17"/>
          <p:cNvSpPr/>
          <p:nvPr/>
        </p:nvSpPr>
        <p:spPr>
          <a:xfrm>
            <a:off x="2110424" y="2128306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2575544" y="2128306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3040664" y="2128306"/>
            <a:ext cx="355359" cy="556335"/>
          </a:xfrm>
          <a:custGeom>
            <a:avLst/>
            <a:gdLst/>
            <a:ahLst/>
            <a:cxnLst/>
            <a:rect l="l" t="t" r="r" b="b"/>
            <a:pathLst>
              <a:path w="355359" h="556335">
                <a:moveTo>
                  <a:pt x="0" y="0"/>
                </a:moveTo>
                <a:lnTo>
                  <a:pt x="355359" y="0"/>
                </a:lnTo>
                <a:lnTo>
                  <a:pt x="355359" y="556335"/>
                </a:lnTo>
                <a:lnTo>
                  <a:pt x="0" y="5563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2110424" y="3161228"/>
            <a:ext cx="5910182" cy="730123"/>
            <a:chOff x="0" y="0"/>
            <a:chExt cx="7880243" cy="973498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69830"/>
              <a:ext cx="903667" cy="903667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2F1FF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39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1431094" y="-66675"/>
              <a:ext cx="6449149" cy="7674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30"/>
                </a:lnSpc>
                <a:spcBef>
                  <a:spcPct val="0"/>
                </a:spcBef>
              </a:pPr>
              <a:r>
                <a:rPr lang="en-US" sz="352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Hub &amp; Authority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21094" y="314019"/>
              <a:ext cx="661480" cy="38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sz="1799" b="1">
                  <a:solidFill>
                    <a:srgbClr val="0B081D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06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110424" y="4413377"/>
            <a:ext cx="5910182" cy="730123"/>
            <a:chOff x="0" y="0"/>
            <a:chExt cx="7880243" cy="973498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69830"/>
              <a:ext cx="903667" cy="903667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2F1FF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39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1431094" y="-66675"/>
              <a:ext cx="6449149" cy="7674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30"/>
                </a:lnSpc>
                <a:spcBef>
                  <a:spcPct val="0"/>
                </a:spcBef>
              </a:pPr>
              <a:r>
                <a:rPr lang="en-US" sz="352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Page Rank Centrality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21094" y="314019"/>
              <a:ext cx="661480" cy="38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sz="1799" b="1">
                  <a:solidFill>
                    <a:srgbClr val="0B081D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07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2110424" y="5710888"/>
            <a:ext cx="5910182" cy="730123"/>
            <a:chOff x="0" y="0"/>
            <a:chExt cx="7880243" cy="973498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69830"/>
              <a:ext cx="903667" cy="903667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2F1FF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39"/>
                  </a:lnSpc>
                </a:pPr>
                <a:endParaRPr/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1431094" y="-66675"/>
              <a:ext cx="6449149" cy="7674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30"/>
                </a:lnSpc>
                <a:spcBef>
                  <a:spcPct val="0"/>
                </a:spcBef>
              </a:pPr>
              <a:r>
                <a:rPr lang="en-US" sz="352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Assortativity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21094" y="314019"/>
              <a:ext cx="661480" cy="38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sz="1799" b="1">
                  <a:solidFill>
                    <a:srgbClr val="0B081D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08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2110424" y="7142703"/>
            <a:ext cx="5910182" cy="730123"/>
            <a:chOff x="0" y="0"/>
            <a:chExt cx="7880243" cy="973498"/>
          </a:xfrm>
        </p:grpSpPr>
        <p:grpSp>
          <p:nvGrpSpPr>
            <p:cNvPr id="39" name="Group 39"/>
            <p:cNvGrpSpPr/>
            <p:nvPr/>
          </p:nvGrpSpPr>
          <p:grpSpPr>
            <a:xfrm>
              <a:off x="0" y="69830"/>
              <a:ext cx="903667" cy="903667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12F1FF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39"/>
                  </a:lnSpc>
                </a:pPr>
                <a:endParaRPr/>
              </a:p>
            </p:txBody>
          </p:sp>
        </p:grpSp>
        <p:sp>
          <p:nvSpPr>
            <p:cNvPr id="42" name="TextBox 42"/>
            <p:cNvSpPr txBox="1"/>
            <p:nvPr/>
          </p:nvSpPr>
          <p:spPr>
            <a:xfrm>
              <a:off x="1431094" y="-66675"/>
              <a:ext cx="6449149" cy="7674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930"/>
                </a:lnSpc>
                <a:spcBef>
                  <a:spcPct val="0"/>
                </a:spcBef>
              </a:pPr>
              <a:r>
                <a:rPr lang="en-US" sz="352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Reciprocity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121094" y="314019"/>
              <a:ext cx="661480" cy="3867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9"/>
                </a:lnSpc>
                <a:spcBef>
                  <a:spcPct val="0"/>
                </a:spcBef>
              </a:pPr>
              <a:r>
                <a:rPr lang="en-US" sz="1799" b="1">
                  <a:solidFill>
                    <a:srgbClr val="0B081D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09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2972" y="439904"/>
            <a:ext cx="253149" cy="354280"/>
          </a:xfrm>
          <a:custGeom>
            <a:avLst/>
            <a:gdLst/>
            <a:ahLst/>
            <a:cxnLst/>
            <a:rect l="l" t="t" r="r" b="b"/>
            <a:pathLst>
              <a:path w="253149" h="354280">
                <a:moveTo>
                  <a:pt x="0" y="0"/>
                </a:moveTo>
                <a:lnTo>
                  <a:pt x="253149" y="0"/>
                </a:lnTo>
                <a:lnTo>
                  <a:pt x="253149" y="354280"/>
                </a:lnTo>
                <a:lnTo>
                  <a:pt x="0" y="3542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47239" cy="579341"/>
            </a:xfrm>
            <a:custGeom>
              <a:avLst/>
              <a:gdLst/>
              <a:ahLst/>
              <a:cxnLst/>
              <a:rect l="l" t="t" r="r" b="b"/>
              <a:pathLst>
                <a:path w="1347239" h="579341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43059" y="962025"/>
            <a:ext cx="6508849" cy="552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214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IN CONTEXT OF LOCAL CLUSTERING COEFFICIENT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1868332"/>
            <a:ext cx="5419463" cy="2607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7781" lvl="1" indent="-298890" algn="l">
              <a:lnSpc>
                <a:spcPts val="5177"/>
              </a:lnSpc>
              <a:buFont typeface="Arial"/>
              <a:buChar char="•"/>
            </a:pPr>
            <a:r>
              <a:rPr lang="en-US" sz="2768" dirty="0"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Measure of Local Influence</a:t>
            </a:r>
          </a:p>
          <a:p>
            <a:pPr marL="597781" lvl="1" indent="-298890" algn="l">
              <a:lnSpc>
                <a:spcPts val="5177"/>
              </a:lnSpc>
              <a:buFont typeface="Arial"/>
              <a:buChar char="•"/>
            </a:pPr>
            <a:r>
              <a:rPr lang="en-US" sz="2768" dirty="0"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Research Specialization</a:t>
            </a:r>
          </a:p>
          <a:p>
            <a:pPr marL="597781" lvl="1" indent="-298890" algn="l">
              <a:lnSpc>
                <a:spcPts val="5177"/>
              </a:lnSpc>
              <a:buFont typeface="Arial"/>
              <a:buChar char="•"/>
            </a:pPr>
            <a:r>
              <a:rPr lang="en-US" sz="2768" dirty="0"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Knowledge Circulation</a:t>
            </a:r>
          </a:p>
          <a:p>
            <a:pPr marL="597781" lvl="1" indent="-298890" algn="l">
              <a:lnSpc>
                <a:spcPts val="5177"/>
              </a:lnSpc>
              <a:buFont typeface="Arial"/>
              <a:buChar char="•"/>
            </a:pPr>
            <a:r>
              <a:rPr lang="en-US" sz="2768" dirty="0"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Identification of Research Hubs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5175437"/>
            <a:ext cx="6723208" cy="4873387"/>
            <a:chOff x="0" y="-66675"/>
            <a:chExt cx="8964277" cy="6497850"/>
          </a:xfrm>
        </p:grpSpPr>
        <p:sp>
          <p:nvSpPr>
            <p:cNvPr id="9" name="TextBox 9"/>
            <p:cNvSpPr txBox="1"/>
            <p:nvPr/>
          </p:nvSpPr>
          <p:spPr>
            <a:xfrm>
              <a:off x="285812" y="-66675"/>
              <a:ext cx="8678465" cy="715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00"/>
                </a:lnSpc>
                <a:spcBef>
                  <a:spcPct val="0"/>
                </a:spcBef>
              </a:pPr>
              <a:r>
                <a:rPr lang="en-US" sz="3214">
                  <a:solidFill>
                    <a:srgbClr val="FFFFFF"/>
                  </a:solidFill>
                  <a:latin typeface="TT Octosquares Compressed"/>
                  <a:ea typeface="TT Octosquares Compressed"/>
                  <a:cs typeface="TT Octosquares Compressed"/>
                  <a:sym typeface="TT Octosquares Compressed"/>
                </a:rPr>
                <a:t>IN CONTEXT OF EIGEN VECTOR CENTRALITY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176659"/>
              <a:ext cx="7225950" cy="5254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97781" lvl="1" indent="-298890" algn="l">
                <a:lnSpc>
                  <a:spcPts val="5177"/>
                </a:lnSpc>
                <a:buFont typeface="Arial"/>
                <a:buChar char="•"/>
              </a:pPr>
              <a:r>
                <a:rPr lang="en-US" sz="2768" dirty="0">
                  <a:latin typeface="TT Octosquares Compressed"/>
                  <a:ea typeface="TT Octosquares Compressed"/>
                  <a:cs typeface="TT Octosquares Compressed"/>
                  <a:sym typeface="TT Octosquares Compressed"/>
                </a:rPr>
                <a:t>Measure of Influence in the Network</a:t>
              </a:r>
            </a:p>
            <a:p>
              <a:pPr marL="597781" lvl="1" indent="-298890" algn="l">
                <a:lnSpc>
                  <a:spcPts val="5177"/>
                </a:lnSpc>
                <a:buFont typeface="Arial"/>
                <a:buChar char="•"/>
              </a:pPr>
              <a:r>
                <a:rPr lang="en-US" sz="2768" dirty="0">
                  <a:latin typeface="TT Octosquares Compressed"/>
                  <a:ea typeface="TT Octosquares Compressed"/>
                  <a:cs typeface="TT Octosquares Compressed"/>
                  <a:sym typeface="TT Octosquares Compressed"/>
                </a:rPr>
                <a:t>Identification of Key Papers or Authors</a:t>
              </a:r>
            </a:p>
            <a:p>
              <a:pPr marL="597781" lvl="1" indent="-298890" algn="l">
                <a:lnSpc>
                  <a:spcPts val="5177"/>
                </a:lnSpc>
                <a:buFont typeface="Arial"/>
                <a:buChar char="•"/>
              </a:pPr>
              <a:r>
                <a:rPr lang="en-US" sz="2768" dirty="0">
                  <a:latin typeface="TT Octosquares Compressed"/>
                  <a:ea typeface="TT Octosquares Compressed"/>
                  <a:cs typeface="TT Octosquares Compressed"/>
                  <a:sym typeface="TT Octosquares Compressed"/>
                </a:rPr>
                <a:t>Importance Based on Connections to Influential Nodes</a:t>
              </a:r>
            </a:p>
            <a:p>
              <a:pPr marL="597781" lvl="1" indent="-298890" algn="l">
                <a:lnSpc>
                  <a:spcPts val="5177"/>
                </a:lnSpc>
                <a:buFont typeface="Arial"/>
                <a:buChar char="•"/>
              </a:pPr>
              <a:r>
                <a:rPr lang="en-US" sz="2768" dirty="0">
                  <a:latin typeface="TT Octosquares Compressed"/>
                  <a:ea typeface="TT Octosquares Compressed"/>
                  <a:cs typeface="TT Octosquares Compressed"/>
                  <a:sym typeface="TT Octosquares Compressed"/>
                </a:rPr>
                <a:t>Indicator of Knowledge Flow</a:t>
              </a:r>
            </a:p>
            <a:p>
              <a:pPr algn="l">
                <a:lnSpc>
                  <a:spcPts val="5177"/>
                </a:lnSpc>
              </a:pPr>
              <a:endParaRPr lang="en-US" sz="2768" dirty="0">
                <a:latin typeface="TT Octosquares Compressed"/>
                <a:ea typeface="TT Octosquares Compressed"/>
                <a:cs typeface="TT Octosquares Compressed"/>
                <a:sym typeface="TT Octosquares Compressed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536092" y="5876917"/>
            <a:ext cx="6723208" cy="4684331"/>
            <a:chOff x="0" y="0"/>
            <a:chExt cx="8964277" cy="6245775"/>
          </a:xfrm>
        </p:grpSpPr>
        <p:sp>
          <p:nvSpPr>
            <p:cNvPr id="12" name="TextBox 12"/>
            <p:cNvSpPr txBox="1"/>
            <p:nvPr/>
          </p:nvSpPr>
          <p:spPr>
            <a:xfrm>
              <a:off x="285812" y="-66675"/>
              <a:ext cx="8678465" cy="715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00"/>
                </a:lnSpc>
                <a:spcBef>
                  <a:spcPct val="0"/>
                </a:spcBef>
              </a:pPr>
              <a:r>
                <a:rPr lang="en-US" sz="3214">
                  <a:solidFill>
                    <a:srgbClr val="FFFFFF"/>
                  </a:solidFill>
                  <a:latin typeface="TT Octosquares Compressed"/>
                  <a:ea typeface="TT Octosquares Compressed"/>
                  <a:cs typeface="TT Octosquares Compressed"/>
                  <a:sym typeface="TT Octosquares Compressed"/>
                </a:rPr>
                <a:t>IN CONTEXT OF KATZ CENTRALITY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176659"/>
              <a:ext cx="7225950" cy="50691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97781" lvl="1" indent="-298890" algn="l">
                <a:lnSpc>
                  <a:spcPts val="5177"/>
                </a:lnSpc>
                <a:buFont typeface="Arial"/>
                <a:buChar char="•"/>
              </a:pPr>
              <a:r>
                <a:rPr lang="en-US" sz="2768">
                  <a:solidFill>
                    <a:srgbClr val="FFFFFF"/>
                  </a:solidFill>
                  <a:latin typeface="TT Octosquares Compressed"/>
                  <a:ea typeface="TT Octosquares Compressed"/>
                  <a:cs typeface="TT Octosquares Compressed"/>
                  <a:sym typeface="TT Octosquares Compressed"/>
                </a:rPr>
                <a:t>Measure of Influence within the Network</a:t>
              </a:r>
            </a:p>
            <a:p>
              <a:pPr marL="597781" lvl="1" indent="-298890" algn="l">
                <a:lnSpc>
                  <a:spcPts val="5177"/>
                </a:lnSpc>
                <a:buFont typeface="Arial"/>
                <a:buChar char="•"/>
              </a:pPr>
              <a:r>
                <a:rPr lang="en-US" sz="2768">
                  <a:solidFill>
                    <a:srgbClr val="FFFFFF"/>
                  </a:solidFill>
                  <a:latin typeface="TT Octosquares Compressed"/>
                  <a:ea typeface="TT Octosquares Compressed"/>
                  <a:cs typeface="TT Octosquares Compressed"/>
                  <a:sym typeface="TT Octosquares Compressed"/>
                </a:rPr>
                <a:t>Accounts for Indirect Citations</a:t>
              </a:r>
            </a:p>
            <a:p>
              <a:pPr marL="597781" lvl="1" indent="-298890" algn="l">
                <a:lnSpc>
                  <a:spcPts val="5177"/>
                </a:lnSpc>
                <a:buFont typeface="Arial"/>
                <a:buChar char="•"/>
              </a:pPr>
              <a:r>
                <a:rPr lang="en-US" sz="2768">
                  <a:solidFill>
                    <a:srgbClr val="FFFFFF"/>
                  </a:solidFill>
                  <a:latin typeface="TT Octosquares Compressed"/>
                  <a:ea typeface="TT Octosquares Compressed"/>
                  <a:cs typeface="TT Octosquares Compressed"/>
                  <a:sym typeface="TT Octosquares Compressed"/>
                </a:rPr>
                <a:t>Weighted Path Importance</a:t>
              </a:r>
            </a:p>
            <a:p>
              <a:pPr marL="597781" lvl="1" indent="-298890" algn="l">
                <a:lnSpc>
                  <a:spcPts val="5177"/>
                </a:lnSpc>
                <a:buFont typeface="Arial"/>
                <a:buChar char="•"/>
              </a:pPr>
              <a:r>
                <a:rPr lang="en-US" sz="2768">
                  <a:solidFill>
                    <a:srgbClr val="FFFFFF"/>
                  </a:solidFill>
                  <a:latin typeface="TT Octosquares Compressed"/>
                  <a:ea typeface="TT Octosquares Compressed"/>
                  <a:cs typeface="TT Octosquares Compressed"/>
                  <a:sym typeface="TT Octosquares Compressed"/>
                </a:rPr>
                <a:t>Recognition of Long-Range Connections</a:t>
              </a:r>
            </a:p>
            <a:p>
              <a:pPr algn="l">
                <a:lnSpc>
                  <a:spcPts val="5177"/>
                </a:lnSpc>
              </a:pPr>
              <a:endParaRPr lang="en-US" sz="2768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endParaRPr>
            </a:p>
            <a:p>
              <a:pPr marL="597781" lvl="1" indent="-298890" algn="l">
                <a:lnSpc>
                  <a:spcPts val="5177"/>
                </a:lnSpc>
                <a:buFont typeface="Arial"/>
                <a:buChar char="•"/>
              </a:pPr>
              <a:endParaRPr lang="en-US" sz="2768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750451" y="962025"/>
            <a:ext cx="6508849" cy="552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sz="3214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IN CONTEXT OF GLOBAL CLUSTERING COEFFICIENT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536092" y="1868332"/>
            <a:ext cx="5419463" cy="319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7781" lvl="1" indent="-298890" algn="l">
              <a:lnSpc>
                <a:spcPts val="5177"/>
              </a:lnSpc>
              <a:buFont typeface="Arial"/>
              <a:buChar char="•"/>
            </a:pPr>
            <a:r>
              <a:rPr lang="en-US" sz="2768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Measure of Overall Network Connectivity</a:t>
            </a:r>
          </a:p>
          <a:p>
            <a:pPr marL="597781" lvl="1" indent="-298890" algn="l">
              <a:lnSpc>
                <a:spcPts val="5177"/>
              </a:lnSpc>
              <a:buFont typeface="Arial"/>
              <a:buChar char="•"/>
            </a:pPr>
            <a:r>
              <a:rPr lang="en-US" sz="2768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Indicator of Scholarly Community Structure</a:t>
            </a:r>
          </a:p>
          <a:p>
            <a:pPr marL="597781" lvl="1" indent="-298890" algn="l">
              <a:lnSpc>
                <a:spcPts val="5177"/>
              </a:lnSpc>
              <a:buFont typeface="Arial"/>
              <a:buChar char="•"/>
            </a:pPr>
            <a:r>
              <a:rPr lang="en-US" sz="2768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Insight into Network's Density</a:t>
            </a:r>
          </a:p>
          <a:p>
            <a:pPr marL="597781" lvl="1" indent="-298890" algn="l">
              <a:lnSpc>
                <a:spcPts val="5177"/>
              </a:lnSpc>
              <a:buFont typeface="Arial"/>
              <a:buChar char="•"/>
            </a:pPr>
            <a:r>
              <a:rPr lang="en-US" sz="2768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Reflects Cross-Citation Patterns</a:t>
            </a:r>
          </a:p>
          <a:p>
            <a:pPr marL="597781" lvl="1" indent="-298890" algn="l">
              <a:lnSpc>
                <a:spcPts val="5177"/>
              </a:lnSpc>
              <a:buFont typeface="Arial"/>
              <a:buChar char="•"/>
            </a:pPr>
            <a:r>
              <a:rPr lang="en-US" sz="2768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Research Domain Cohesiveness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388</Words>
  <Application>Microsoft Office PowerPoint</Application>
  <PresentationFormat>Custom</PresentationFormat>
  <Paragraphs>93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Open Sans Bold</vt:lpstr>
      <vt:lpstr>Glacial Indifference Bold</vt:lpstr>
      <vt:lpstr>Calibri</vt:lpstr>
      <vt:lpstr>Glegoo</vt:lpstr>
      <vt:lpstr>TT Octosquares Compressed</vt:lpstr>
      <vt:lpstr>Open Sans</vt:lpstr>
      <vt:lpstr>Exo Bold Italics</vt:lpstr>
      <vt:lpstr>Arial</vt:lpstr>
      <vt:lpstr>Exo Bold</vt:lpstr>
      <vt:lpstr>Canva Sans</vt:lpstr>
      <vt:lpstr>Open Sans Medium</vt:lpstr>
      <vt:lpstr>Dynamo Condensed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network AnaLYSIS Project</dc:title>
  <cp:lastModifiedBy>Hari Mohan</cp:lastModifiedBy>
  <cp:revision>4</cp:revision>
  <dcterms:created xsi:type="dcterms:W3CDTF">2006-08-16T00:00:00Z</dcterms:created>
  <dcterms:modified xsi:type="dcterms:W3CDTF">2024-09-18T10:36:06Z</dcterms:modified>
  <dc:identifier>DAGRC-TJWFw</dc:identifier>
</cp:coreProperties>
</file>